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58" r:id="rId3"/>
    <p:sldId id="259" r:id="rId4"/>
    <p:sldId id="270" r:id="rId5"/>
    <p:sldId id="271" r:id="rId6"/>
    <p:sldId id="268" r:id="rId7"/>
    <p:sldId id="264" r:id="rId8"/>
    <p:sldId id="278" r:id="rId9"/>
    <p:sldId id="277" r:id="rId10"/>
    <p:sldId id="279" r:id="rId11"/>
    <p:sldId id="274" r:id="rId12"/>
    <p:sldId id="275" r:id="rId13"/>
    <p:sldId id="266" r:id="rId14"/>
    <p:sldId id="272" r:id="rId15"/>
    <p:sldId id="276" r:id="rId16"/>
    <p:sldId id="265" r:id="rId17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545"/>
    <p:restoredTop sz="94695"/>
  </p:normalViewPr>
  <p:slideViewPr>
    <p:cSldViewPr snapToGrid="0" snapToObjects="1">
      <p:cViewPr varScale="1">
        <p:scale>
          <a:sx n="81" d="100"/>
          <a:sy n="81" d="100"/>
        </p:scale>
        <p:origin x="54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FDAD92-71BA-1F48-B086-5CC231F4F1F5}" type="datetimeFigureOut">
              <a:rPr lang="fr-FR" smtClean="0"/>
              <a:t>25/05/2021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DCDA1B-D334-1E4E-BB5C-BAA14BF15AE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916761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DCDA1B-D334-1E4E-BB5C-BAA14BF15AE0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337088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DCDA1B-D334-1E4E-BB5C-BAA14BF15AE0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632680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DCDA1B-D334-1E4E-BB5C-BAA14BF15AE0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372684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14D8AC3-1616-0A46-AA8A-FAD4A0156C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262D0EB-6391-1247-B17B-B167D1DB70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04913A3-193C-4947-8753-A740391501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AE9AA-5972-6B4B-B16F-851611C4F616}" type="datetimeFigureOut">
              <a:rPr lang="fr-FR" smtClean="0"/>
              <a:t>25/05/2021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8914575-6C08-724F-A1D8-460B1BD78D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5732A77-9DC9-6C40-8D66-EB18BA1F9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4A0BF-77F9-064C-8BCE-5C5248A39C8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086897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CCF30AF-AAF2-284D-A99A-27B323D7F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8967FC28-8E39-D64E-97A2-301CD8CD83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D014253-8301-A649-9E80-06E04797E8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AE9AA-5972-6B4B-B16F-851611C4F616}" type="datetimeFigureOut">
              <a:rPr lang="fr-FR" smtClean="0"/>
              <a:t>25/05/2021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B72AB7B-CE4C-3746-A7CC-D0095DDF8E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3E38621-69DB-724D-9466-3C8AFE2F2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4A0BF-77F9-064C-8BCE-5C5248A39C8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272804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665C3275-E6CD-B346-8769-517DE8B475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805CB14D-7935-A943-805B-07F3418659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58E4795-F811-4149-885D-C10B9CE6CF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AE9AA-5972-6B4B-B16F-851611C4F616}" type="datetimeFigureOut">
              <a:rPr lang="fr-FR" smtClean="0"/>
              <a:t>25/05/2021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FF95E44-6029-4C4A-829B-A8E1F974A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A7BD4CB-4D2F-A948-990C-02DDFD0C6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4A0BF-77F9-064C-8BCE-5C5248A39C8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309417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5F6E514-96DA-494B-A622-4340B8C761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52E139C-ED22-354A-9F11-B4D90DB50F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F9949D5-3440-C74A-9E5E-C69980F650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AE9AA-5972-6B4B-B16F-851611C4F616}" type="datetimeFigureOut">
              <a:rPr lang="fr-FR" smtClean="0"/>
              <a:t>25/05/2021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BEDFE6F-5029-B24B-916C-E3189DF639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CD96C45-2838-2341-A588-047EA9C759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4A0BF-77F9-064C-8BCE-5C5248A39C8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532045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987CE4A-5587-F54B-AE13-98F414A17F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983919E-DD76-6F48-9FBF-55D857EDC7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E0DE7C3-7108-934D-AA87-F156751F15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AE9AA-5972-6B4B-B16F-851611C4F616}" type="datetimeFigureOut">
              <a:rPr lang="fr-FR" smtClean="0"/>
              <a:t>25/05/2021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E0D6318-0869-6240-87CD-862BF4E430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CBA256A-71C0-2F4F-9FD2-554501EF20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4A0BF-77F9-064C-8BCE-5C5248A39C8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639946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34FE346-0C1B-3E40-BC4D-20B7C69D0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1C7A05A-8924-534D-B9C0-371FBB9291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65070EB1-8355-1643-A32D-C7A48C26B7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96C0AD71-57FD-5C41-B200-16BAF1E766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AE9AA-5972-6B4B-B16F-851611C4F616}" type="datetimeFigureOut">
              <a:rPr lang="fr-FR" smtClean="0"/>
              <a:t>25/05/2021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DF8B7A1-0F1C-D649-B2A6-12CAFC8F2D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6BFE9E7-4C9D-9A49-9A65-26F5C31B1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4A0BF-77F9-064C-8BCE-5C5248A39C8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283508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638473F-B580-BB41-8EE1-73ABAB2D5C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822AE76-E013-924C-881B-D47ACD4E0A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0AF94070-D065-654E-95DE-4BF05B0726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6B384F7B-A917-2041-A3F3-853024FA9C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6E5A761E-8FD8-934C-8584-F54F4E14BDB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B3C03FFC-C679-524E-A0AE-F8633599FB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AE9AA-5972-6B4B-B16F-851611C4F616}" type="datetimeFigureOut">
              <a:rPr lang="fr-FR" smtClean="0"/>
              <a:t>25/05/2021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F412B95E-2C35-5146-84D7-4E44E7706B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F9CB46EC-C0CA-6B45-A063-616B8682C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4A0BF-77F9-064C-8BCE-5C5248A39C8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708732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E728B1B-FA7D-E148-9BCA-DC84B6A5C0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78794126-9FD9-0145-8905-E7C78971A4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AE9AA-5972-6B4B-B16F-851611C4F616}" type="datetimeFigureOut">
              <a:rPr lang="fr-FR" smtClean="0"/>
              <a:t>25/05/2021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461D6D17-7F46-9744-8700-7414D61E1E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D11E2A1-6C87-7F4D-B990-85701EB8B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4A0BF-77F9-064C-8BCE-5C5248A39C8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814575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B9F58BBD-06BB-E64D-B1A2-60C70619D9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AE9AA-5972-6B4B-B16F-851611C4F616}" type="datetimeFigureOut">
              <a:rPr lang="fr-FR" smtClean="0"/>
              <a:t>25/05/2021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8BB9D809-7DBD-E54B-8EB6-CEDD05678A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8A82142-5352-F74D-9F5F-66968C646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4A0BF-77F9-064C-8BCE-5C5248A39C8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198207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36D4977-4CA5-5D45-BDF8-8D0B9FF6C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A998817-7317-3841-9B8B-2A73C6EFF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381BFAB9-1646-E94B-ADF9-166C185A3A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27939568-007B-8E40-A3F1-98B639880D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AE9AA-5972-6B4B-B16F-851611C4F616}" type="datetimeFigureOut">
              <a:rPr lang="fr-FR" smtClean="0"/>
              <a:t>25/05/2021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CFA0ED4C-DA52-BE47-8A3F-A3BCFD60B7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D9469EE-62F4-654E-B7D6-48CB1371DB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4A0BF-77F9-064C-8BCE-5C5248A39C8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382294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9C4195E-3392-A845-8A3D-DDC21DBB0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4FB33672-496E-B44B-A5A6-3DB23F8AF2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9FCDDFE7-B07B-FF47-9D6B-5D7DDF4A94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F972097F-0FEF-C24C-8FDD-6C3A0FCD98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AE9AA-5972-6B4B-B16F-851611C4F616}" type="datetimeFigureOut">
              <a:rPr lang="fr-FR" smtClean="0"/>
              <a:t>25/05/2021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E1008F94-7DD6-8648-A828-D8C0197686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E7B5C20-F940-D440-979C-E025701642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4A0BF-77F9-064C-8BCE-5C5248A39C8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405537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2CACFADD-7234-7140-B31F-6C9B1A693F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AA729AF-BB59-D64A-B3D0-07BFFCDD7E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9700A05-0B7E-4642-AE61-04533F4104D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6AE9AA-5972-6B4B-B16F-851611C4F616}" type="datetimeFigureOut">
              <a:rPr lang="fr-FR" smtClean="0"/>
              <a:t>25/05/2021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C33EEDB-DFB5-A840-92F4-3AFC54EA35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64AA8C5-4A0D-5A4E-87DA-99C8997A2D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A4A0BF-77F9-064C-8BCE-5C5248A39C8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425309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0DE6A193-4755-479A-BC6F-A7EBCA73B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5A55B759-31A7-423C-9BC2-A8BC09FE98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6754318" cy="6858478"/>
          </a:xfrm>
          <a:custGeom>
            <a:avLst/>
            <a:gdLst>
              <a:gd name="connsiteX0" fmla="*/ 0 w 6754318"/>
              <a:gd name="connsiteY0" fmla="*/ 6858478 h 6858478"/>
              <a:gd name="connsiteX1" fmla="*/ 6754318 w 6754318"/>
              <a:gd name="connsiteY1" fmla="*/ 6858478 h 6858478"/>
              <a:gd name="connsiteX2" fmla="*/ 3577943 w 6754318"/>
              <a:gd name="connsiteY2" fmla="*/ 0 h 6858478"/>
              <a:gd name="connsiteX3" fmla="*/ 3572366 w 6754318"/>
              <a:gd name="connsiteY3" fmla="*/ 0 h 6858478"/>
              <a:gd name="connsiteX4" fmla="*/ 2506138 w 6754318"/>
              <a:gd name="connsiteY4" fmla="*/ 0 h 6858478"/>
              <a:gd name="connsiteX5" fmla="*/ 0 w 6754318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54318" h="6858478">
                <a:moveTo>
                  <a:pt x="0" y="6858478"/>
                </a:moveTo>
                <a:lnTo>
                  <a:pt x="6754318" y="6858478"/>
                </a:lnTo>
                <a:lnTo>
                  <a:pt x="3577943" y="0"/>
                </a:lnTo>
                <a:lnTo>
                  <a:pt x="3572366" y="0"/>
                </a:lnTo>
                <a:lnTo>
                  <a:pt x="2506138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F78796AF-79A0-47AC-BEFD-BFFC00F968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" y="-478"/>
            <a:ext cx="5953780" cy="6858478"/>
          </a:xfrm>
          <a:custGeom>
            <a:avLst/>
            <a:gdLst>
              <a:gd name="connsiteX0" fmla="*/ 0 w 5953780"/>
              <a:gd name="connsiteY0" fmla="*/ 6858478 h 6858478"/>
              <a:gd name="connsiteX1" fmla="*/ 5953780 w 5953780"/>
              <a:gd name="connsiteY1" fmla="*/ 6858478 h 6858478"/>
              <a:gd name="connsiteX2" fmla="*/ 2777405 w 5953780"/>
              <a:gd name="connsiteY2" fmla="*/ 0 h 6858478"/>
              <a:gd name="connsiteX3" fmla="*/ 2771828 w 5953780"/>
              <a:gd name="connsiteY3" fmla="*/ 0 h 6858478"/>
              <a:gd name="connsiteX4" fmla="*/ 1705600 w 5953780"/>
              <a:gd name="connsiteY4" fmla="*/ 0 h 6858478"/>
              <a:gd name="connsiteX5" fmla="*/ 0 w 5953780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53780" h="6858478">
                <a:moveTo>
                  <a:pt x="0" y="6858478"/>
                </a:moveTo>
                <a:lnTo>
                  <a:pt x="5953780" y="6858478"/>
                </a:lnTo>
                <a:lnTo>
                  <a:pt x="2777405" y="0"/>
                </a:lnTo>
                <a:lnTo>
                  <a:pt x="2771828" y="0"/>
                </a:lnTo>
                <a:lnTo>
                  <a:pt x="17056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BD611CC-2157-7540-8885-20A4959644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6099" y="1179337"/>
            <a:ext cx="3877056" cy="2249424"/>
          </a:xfrm>
        </p:spPr>
        <p:txBody>
          <a:bodyPr anchor="b">
            <a:normAutofit fontScale="90000"/>
          </a:bodyPr>
          <a:lstStyle/>
          <a:p>
            <a:pPr algn="l"/>
            <a:r>
              <a:rPr lang="fr-FR" sz="3800" cap="small" dirty="0"/>
              <a:t>Transmission /lecture perturbée et codes correcteur d’erreur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9F64D045-C0C6-7E40-B8F7-26F1511066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5981" y="329822"/>
            <a:ext cx="3319914" cy="2611316"/>
          </a:xfrm>
          <a:prstGeom prst="rect">
            <a:avLst/>
          </a:prstGeom>
        </p:spPr>
      </p:pic>
      <p:pic>
        <p:nvPicPr>
          <p:cNvPr id="5" name="Image 4" descr="Une image contenant carré&#10;&#10;Description générée automatiquement">
            <a:extLst>
              <a:ext uri="{FF2B5EF4-FFF2-40B4-BE49-F238E27FC236}">
                <a16:creationId xmlns:a16="http://schemas.microsoft.com/office/drawing/2014/main" id="{2AC36ABA-15CB-0C46-8D4E-3BE2E490CB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75" t="18195" r="1666" b="18472"/>
          <a:stretch/>
        </p:blipFill>
        <p:spPr>
          <a:xfrm rot="10800000">
            <a:off x="5953782" y="3428761"/>
            <a:ext cx="5702113" cy="2807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3123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9A2CF30A-CD9D-45FC-9C1D-9E57C0AACE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Autofit/>
          </a:bodyPr>
          <a:lstStyle/>
          <a:p>
            <a:r>
              <a:rPr lang="fr-FR" sz="4600" dirty="0"/>
              <a:t>Décodage de Reed-Solomon par la méthode des syndromes</a:t>
            </a:r>
          </a:p>
        </p:txBody>
      </p:sp>
    </p:spTree>
    <p:extLst>
      <p:ext uri="{BB962C8B-B14F-4D97-AF65-F5344CB8AC3E}">
        <p14:creationId xmlns:p14="http://schemas.microsoft.com/office/powerpoint/2010/main" val="30273336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319B27B-FAE4-D94C-B532-9C6BF1C96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10222"/>
            <a:ext cx="10515600" cy="1325563"/>
          </a:xfrm>
        </p:spPr>
        <p:txBody>
          <a:bodyPr>
            <a:normAutofit/>
          </a:bodyPr>
          <a:lstStyle/>
          <a:p>
            <a:r>
              <a:rPr lang="fr-FR" sz="5400" dirty="0"/>
              <a:t>Implémentation en Python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1C443D8-A824-084E-97B3-1CA04A9D2A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0832"/>
            <a:ext cx="10515600" cy="4351338"/>
          </a:xfrm>
        </p:spPr>
        <p:txBody>
          <a:bodyPr/>
          <a:lstStyle/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/>
              <a:t>Modules Utilisés :</a:t>
            </a:r>
          </a:p>
          <a:p>
            <a:pPr marL="0" indent="0">
              <a:buNone/>
            </a:pPr>
            <a:endParaRPr lang="fr-FR" dirty="0"/>
          </a:p>
          <a:p>
            <a:r>
              <a:rPr lang="fr-FR" dirty="0"/>
              <a:t>Pyfinite : Corps fini F</a:t>
            </a:r>
            <a:r>
              <a:rPr lang="fr-FR" baseline="-25000" dirty="0"/>
              <a:t>16</a:t>
            </a:r>
          </a:p>
          <a:p>
            <a:r>
              <a:rPr lang="fr-FR" dirty="0"/>
              <a:t>GenericMatrix : Matrices à coefficient dans F</a:t>
            </a:r>
            <a:r>
              <a:rPr lang="fr-FR" baseline="-25000" dirty="0"/>
              <a:t>16</a:t>
            </a:r>
          </a:p>
          <a:p>
            <a:r>
              <a:rPr lang="fr-FR" dirty="0"/>
              <a:t>Matplotlib : Traitement et affichage de l’image</a:t>
            </a:r>
          </a:p>
        </p:txBody>
      </p:sp>
    </p:spTree>
    <p:extLst>
      <p:ext uri="{BB962C8B-B14F-4D97-AF65-F5344CB8AC3E}">
        <p14:creationId xmlns:p14="http://schemas.microsoft.com/office/powerpoint/2010/main" val="1480011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02A06F7-9516-FA48-AE9F-9ECAEB34B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550" y="151556"/>
            <a:ext cx="10515600" cy="1212841"/>
          </a:xfrm>
        </p:spPr>
        <p:txBody>
          <a:bodyPr/>
          <a:lstStyle/>
          <a:p>
            <a:r>
              <a:rPr lang="fr-FR" dirty="0"/>
              <a:t>Fonctions créées dans les fichiers python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33D93B8E-CDD5-464F-A10D-42975C49A9DD}"/>
              </a:ext>
            </a:extLst>
          </p:cNvPr>
          <p:cNvSpPr txBox="1"/>
          <p:nvPr/>
        </p:nvSpPr>
        <p:spPr>
          <a:xfrm>
            <a:off x="1574800" y="3869899"/>
            <a:ext cx="2857500" cy="203132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b="1" dirty="0"/>
              <a:t>Fonction du Corps</a:t>
            </a:r>
          </a:p>
          <a:p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puissance (4 lignes)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deg</a:t>
            </a:r>
            <a:r>
              <a:rPr lang="fr-FR" dirty="0"/>
              <a:t> (5 lignes)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simple (7 lignes)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div_euclid</a:t>
            </a:r>
            <a:r>
              <a:rPr lang="fr-FR" dirty="0"/>
              <a:t> (20 lignes)</a:t>
            </a:r>
          </a:p>
          <a:p>
            <a:endParaRPr lang="fr-FR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A5B13C7D-DF6A-1143-80F2-3D6775C54FFD}"/>
              </a:ext>
            </a:extLst>
          </p:cNvPr>
          <p:cNvSpPr txBox="1"/>
          <p:nvPr/>
        </p:nvSpPr>
        <p:spPr>
          <a:xfrm>
            <a:off x="838200" y="1364397"/>
            <a:ext cx="4330700" cy="230832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b="1" dirty="0"/>
              <a:t>Fonctions de l’algorithme de Reed-Solomon</a:t>
            </a:r>
          </a:p>
          <a:p>
            <a:endParaRPr lang="fr-F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encode ( 3 lignes)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decode.polynomes</a:t>
            </a:r>
            <a:r>
              <a:rPr lang="fr-FR" dirty="0"/>
              <a:t> ( 29 lignes)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decode.syndromes</a:t>
            </a:r>
            <a:r>
              <a:rPr lang="fr-FR" dirty="0"/>
              <a:t> ( 54 lignes)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erreur (7 lignes)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mesure_temps</a:t>
            </a:r>
            <a:r>
              <a:rPr lang="fr-FR" dirty="0"/>
              <a:t> (9 lignes)</a:t>
            </a:r>
          </a:p>
          <a:p>
            <a:endParaRPr lang="fr-FR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9DC4DB4A-9760-4B4E-84B7-F29E692FC904}"/>
              </a:ext>
            </a:extLst>
          </p:cNvPr>
          <p:cNvSpPr txBox="1"/>
          <p:nvPr/>
        </p:nvSpPr>
        <p:spPr>
          <a:xfrm>
            <a:off x="5810459" y="1469241"/>
            <a:ext cx="4330700" cy="341632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b="1" dirty="0"/>
              <a:t>Fonctions de traitement d’une image</a:t>
            </a:r>
          </a:p>
          <a:p>
            <a:endParaRPr lang="fr-F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hexa (4 lignes)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unhexa ( 8 lignes)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convert_t_l</a:t>
            </a:r>
            <a:r>
              <a:rPr lang="fr-FR" dirty="0"/>
              <a:t> (11 lignes)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convert_l_t</a:t>
            </a:r>
            <a:r>
              <a:rPr lang="fr-FR" dirty="0"/>
              <a:t> ( 6 lignes)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cut (7 lignes)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uncut</a:t>
            </a:r>
            <a:r>
              <a:rPr lang="fr-FR" dirty="0"/>
              <a:t> (10 lignes)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modification_tableau_rs</a:t>
            </a:r>
            <a:r>
              <a:rPr lang="fr-FR" dirty="0"/>
              <a:t> ( 8 lignes)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modification_tableau</a:t>
            </a:r>
            <a:r>
              <a:rPr lang="fr-FR" dirty="0"/>
              <a:t> (6 lignes)</a:t>
            </a:r>
          </a:p>
          <a:p>
            <a:endParaRPr lang="fr-FR" dirty="0"/>
          </a:p>
          <a:p>
            <a:endParaRPr lang="fr-FR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36F9372B-1F84-394C-9465-B7370446BBA8}"/>
              </a:ext>
            </a:extLst>
          </p:cNvPr>
          <p:cNvSpPr txBox="1"/>
          <p:nvPr/>
        </p:nvSpPr>
        <p:spPr>
          <a:xfrm>
            <a:off x="5810459" y="5143999"/>
            <a:ext cx="2857500" cy="120032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b="1" dirty="0"/>
              <a:t>Au total</a:t>
            </a:r>
          </a:p>
          <a:p>
            <a:endParaRPr lang="fr-FR" dirty="0"/>
          </a:p>
          <a:p>
            <a:r>
              <a:rPr lang="fr-FR" dirty="0"/>
              <a:t>4 fichiers python</a:t>
            </a:r>
          </a:p>
          <a:p>
            <a:r>
              <a:rPr lang="fr-FR" b="1" dirty="0"/>
              <a:t>385 lignes de code</a:t>
            </a:r>
          </a:p>
        </p:txBody>
      </p:sp>
    </p:spTree>
    <p:extLst>
      <p:ext uri="{BB962C8B-B14F-4D97-AF65-F5344CB8AC3E}">
        <p14:creationId xmlns:p14="http://schemas.microsoft.com/office/powerpoint/2010/main" val="41485572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DFA0F5E-7522-324F-941A-56907B622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9533" y="174195"/>
            <a:ext cx="10515600" cy="1325563"/>
          </a:xfrm>
        </p:spPr>
        <p:txBody>
          <a:bodyPr/>
          <a:lstStyle/>
          <a:p>
            <a:r>
              <a:rPr lang="fr-FR" dirty="0"/>
              <a:t>Préparation de l’image </a:t>
            </a:r>
          </a:p>
        </p:txBody>
      </p:sp>
      <p:pic>
        <p:nvPicPr>
          <p:cNvPr id="8" name="Espace réservé du contenu 7" descr="Une image contenant texte, personne, femme, intérieur&#10;&#10;Description générée automatiquement">
            <a:extLst>
              <a:ext uri="{FF2B5EF4-FFF2-40B4-BE49-F238E27FC236}">
                <a16:creationId xmlns:a16="http://schemas.microsoft.com/office/drawing/2014/main" id="{A9E7EA05-908D-FE46-B2BD-92EE68C2AC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9400" y="1835219"/>
            <a:ext cx="2656096" cy="3943281"/>
          </a:xfr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AFE5FB9B-7B81-8644-82FB-87B9BAE284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869" t="10325" r="38696" b="10000"/>
          <a:stretch/>
        </p:blipFill>
        <p:spPr>
          <a:xfrm>
            <a:off x="3594100" y="1835219"/>
            <a:ext cx="242669" cy="709612"/>
          </a:xfrm>
          <a:prstGeom prst="rect">
            <a:avLst/>
          </a:prstGeom>
        </p:spPr>
      </p:pic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2F5FF734-68DC-3046-9034-FFC9A39ACC7B}"/>
              </a:ext>
            </a:extLst>
          </p:cNvPr>
          <p:cNvCxnSpPr>
            <a:endCxn id="4" idx="0"/>
          </p:cNvCxnSpPr>
          <p:nvPr/>
        </p:nvCxnSpPr>
        <p:spPr>
          <a:xfrm>
            <a:off x="2935496" y="1835219"/>
            <a:ext cx="779939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FBBD3FF2-BCE6-1E41-B8EA-10C796452046}"/>
              </a:ext>
            </a:extLst>
          </p:cNvPr>
          <p:cNvCxnSpPr/>
          <p:nvPr/>
        </p:nvCxnSpPr>
        <p:spPr>
          <a:xfrm>
            <a:off x="2935496" y="1835219"/>
            <a:ext cx="658604" cy="70961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ZoneTexte 9">
            <a:extLst>
              <a:ext uri="{FF2B5EF4-FFF2-40B4-BE49-F238E27FC236}">
                <a16:creationId xmlns:a16="http://schemas.microsoft.com/office/drawing/2014/main" id="{B56F0A1F-8EDA-ED4D-88A4-5DE9A732119A}"/>
              </a:ext>
            </a:extLst>
          </p:cNvPr>
          <p:cNvSpPr txBox="1"/>
          <p:nvPr/>
        </p:nvSpPr>
        <p:spPr>
          <a:xfrm>
            <a:off x="3836768" y="1771546"/>
            <a:ext cx="1281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R&lt;256 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3A72A63E-2E23-A647-8BC2-4FF037157C93}"/>
              </a:ext>
            </a:extLst>
          </p:cNvPr>
          <p:cNvSpPr txBox="1"/>
          <p:nvPr/>
        </p:nvSpPr>
        <p:spPr>
          <a:xfrm>
            <a:off x="3836768" y="2011102"/>
            <a:ext cx="1281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V&lt;256 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60CF6199-A40C-6949-9FA2-EB6889ADB94A}"/>
              </a:ext>
            </a:extLst>
          </p:cNvPr>
          <p:cNvSpPr txBox="1"/>
          <p:nvPr/>
        </p:nvSpPr>
        <p:spPr>
          <a:xfrm>
            <a:off x="3836768" y="2239172"/>
            <a:ext cx="1281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B&lt;256 </a:t>
            </a:r>
          </a:p>
        </p:txBody>
      </p: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1AE05A93-B957-FC4A-BBF2-9503AE9A0371}"/>
              </a:ext>
            </a:extLst>
          </p:cNvPr>
          <p:cNvCxnSpPr/>
          <p:nvPr/>
        </p:nvCxnSpPr>
        <p:spPr>
          <a:xfrm>
            <a:off x="4718050" y="1956212"/>
            <a:ext cx="7493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ZoneTexte 18">
            <a:extLst>
              <a:ext uri="{FF2B5EF4-FFF2-40B4-BE49-F238E27FC236}">
                <a16:creationId xmlns:a16="http://schemas.microsoft.com/office/drawing/2014/main" id="{FFE81615-0A10-F74E-AD49-B99644CD4B0A}"/>
              </a:ext>
            </a:extLst>
          </p:cNvPr>
          <p:cNvSpPr txBox="1"/>
          <p:nvPr/>
        </p:nvSpPr>
        <p:spPr>
          <a:xfrm>
            <a:off x="5591592" y="1771546"/>
            <a:ext cx="2650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Hexa(R) : R</a:t>
            </a:r>
            <a:r>
              <a:rPr lang="fr-FR" baseline="-25000" dirty="0"/>
              <a:t>1, </a:t>
            </a:r>
            <a:r>
              <a:rPr lang="fr-FR" dirty="0"/>
              <a:t>R</a:t>
            </a:r>
            <a:r>
              <a:rPr lang="fr-FR" baseline="-25000" dirty="0"/>
              <a:t>2  </a:t>
            </a:r>
            <a:r>
              <a:rPr lang="fr-FR" dirty="0"/>
              <a:t> &lt; 16</a:t>
            </a:r>
          </a:p>
        </p:txBody>
      </p:sp>
      <p:grpSp>
        <p:nvGrpSpPr>
          <p:cNvPr id="25" name="Groupe 24">
            <a:extLst>
              <a:ext uri="{FF2B5EF4-FFF2-40B4-BE49-F238E27FC236}">
                <a16:creationId xmlns:a16="http://schemas.microsoft.com/office/drawing/2014/main" id="{546CDF95-1824-3E4E-9D53-11986DE33FB1}"/>
              </a:ext>
            </a:extLst>
          </p:cNvPr>
          <p:cNvGrpSpPr/>
          <p:nvPr/>
        </p:nvGrpSpPr>
        <p:grpSpPr>
          <a:xfrm>
            <a:off x="7767133" y="1614212"/>
            <a:ext cx="3708000" cy="684000"/>
            <a:chOff x="7687092" y="1771545"/>
            <a:chExt cx="3708000" cy="684000"/>
          </a:xfrm>
        </p:grpSpPr>
        <p:sp>
          <p:nvSpPr>
            <p:cNvPr id="22" name="ZoneTexte 21">
              <a:extLst>
                <a:ext uri="{FF2B5EF4-FFF2-40B4-BE49-F238E27FC236}">
                  <a16:creationId xmlns:a16="http://schemas.microsoft.com/office/drawing/2014/main" id="{BEA2E553-02A4-2144-94E1-F453C00CCFB9}"/>
                </a:ext>
              </a:extLst>
            </p:cNvPr>
            <p:cNvSpPr txBox="1"/>
            <p:nvPr/>
          </p:nvSpPr>
          <p:spPr>
            <a:xfrm>
              <a:off x="7687092" y="1771545"/>
              <a:ext cx="3708000" cy="6840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fr-FR" dirty="0"/>
                <a:t>On code chaque Composante comme deux éléments de </a:t>
              </a:r>
            </a:p>
          </p:txBody>
        </p:sp>
        <p:pic>
          <p:nvPicPr>
            <p:cNvPr id="24" name="Image 23">
              <a:extLst>
                <a:ext uri="{FF2B5EF4-FFF2-40B4-BE49-F238E27FC236}">
                  <a16:creationId xmlns:a16="http://schemas.microsoft.com/office/drawing/2014/main" id="{59C6D45A-B198-CB45-969E-4FD22562DD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>
                          <a14:foregroundMark x1="51891" y1="51571" x2="51891" y2="51571"/>
                          <a14:foregroundMark x1="62395" y1="54974" x2="62395" y2="54974"/>
                          <a14:backgroundMark x1="35714" y1="41099" x2="35714" y2="41099"/>
                          <a14:backgroundMark x1="41387" y1="28272" x2="41387" y2="28272"/>
                        </a14:backgroundRemoval>
                      </a14:imgEffect>
                    </a14:imgLayer>
                  </a14:imgProps>
                </a:ext>
              </a:extLst>
            </a:blip>
            <a:srcRect l="17662" t="19951" r="23680" b="30508"/>
            <a:stretch/>
          </p:blipFill>
          <p:spPr>
            <a:xfrm>
              <a:off x="9525222" y="2146958"/>
              <a:ext cx="344473" cy="233476"/>
            </a:xfrm>
            <a:prstGeom prst="rect">
              <a:avLst/>
            </a:prstGeom>
          </p:spPr>
        </p:pic>
      </p:grpSp>
      <p:sp>
        <p:nvSpPr>
          <p:cNvPr id="26" name="ZoneTexte 25">
            <a:extLst>
              <a:ext uri="{FF2B5EF4-FFF2-40B4-BE49-F238E27FC236}">
                <a16:creationId xmlns:a16="http://schemas.microsoft.com/office/drawing/2014/main" id="{69896AAE-4E0E-D949-BACA-64FF7DDE5528}"/>
              </a:ext>
            </a:extLst>
          </p:cNvPr>
          <p:cNvSpPr txBox="1"/>
          <p:nvPr/>
        </p:nvSpPr>
        <p:spPr>
          <a:xfrm>
            <a:off x="4935295" y="3203106"/>
            <a:ext cx="5282302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dirty="0"/>
              <a:t>On concatène ces doublets dans une grande liste R 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4A9D56E-C3B4-714D-84AE-6546F85453A1}"/>
              </a:ext>
            </a:extLst>
          </p:cNvPr>
          <p:cNvSpPr/>
          <p:nvPr/>
        </p:nvSpPr>
        <p:spPr>
          <a:xfrm>
            <a:off x="3532394" y="3645593"/>
            <a:ext cx="80881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/>
              <a:t>R =  [6, 1, 5, 14, 5, 11, 5, 7, 5, 3, 4, 14, 4, 9, 4, 7, 4, 1, 4, 3, 4, 6, 4, 1, 4, 5, 4, 9, 4, 7,...]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2C03EA1-1054-9046-B197-59B7334E9949}"/>
              </a:ext>
            </a:extLst>
          </p:cNvPr>
          <p:cNvSpPr/>
          <p:nvPr/>
        </p:nvSpPr>
        <p:spPr>
          <a:xfrm>
            <a:off x="3264798" y="4769053"/>
            <a:ext cx="86232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/>
              <a:t>R =  [[6, 1, 5, 14, 5, 11, 5, 7, 5], [3, 4, 14, 4, 9, 4, 7, 4, 1], [4, 3, 4, 6, 4, 1, 4, 5, 4], [9, 4, 7, ...]]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2A5FF760-91BE-D14D-A6A3-370EAE4DC964}"/>
              </a:ext>
            </a:extLst>
          </p:cNvPr>
          <p:cNvSpPr txBox="1"/>
          <p:nvPr/>
        </p:nvSpPr>
        <p:spPr>
          <a:xfrm>
            <a:off x="3758044" y="4366161"/>
            <a:ext cx="7636805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dirty="0"/>
              <a:t>On découpe cette liste en sous-liste de taille 9 pour l’envoi par Reed-Solomon</a:t>
            </a:r>
          </a:p>
        </p:txBody>
      </p:sp>
    </p:spTree>
    <p:extLst>
      <p:ext uri="{BB962C8B-B14F-4D97-AF65-F5344CB8AC3E}">
        <p14:creationId xmlns:p14="http://schemas.microsoft.com/office/powerpoint/2010/main" val="8693688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e 11">
            <a:extLst>
              <a:ext uri="{FF2B5EF4-FFF2-40B4-BE49-F238E27FC236}">
                <a16:creationId xmlns:a16="http://schemas.microsoft.com/office/drawing/2014/main" id="{99461471-41AD-412B-A1E2-CA12FCF863D6}"/>
              </a:ext>
            </a:extLst>
          </p:cNvPr>
          <p:cNvGrpSpPr/>
          <p:nvPr/>
        </p:nvGrpSpPr>
        <p:grpSpPr>
          <a:xfrm>
            <a:off x="959533" y="1686533"/>
            <a:ext cx="10345971" cy="3945708"/>
            <a:chOff x="925744" y="753408"/>
            <a:chExt cx="10345971" cy="3945708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48DC4A9-C658-994B-9B18-C5ED0BD4286B}"/>
                </a:ext>
              </a:extLst>
            </p:cNvPr>
            <p:cNvSpPr/>
            <p:nvPr/>
          </p:nvSpPr>
          <p:spPr>
            <a:xfrm>
              <a:off x="4054102" y="753408"/>
              <a:ext cx="302259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fr-FR" dirty="0"/>
                <a:t>R1 =  [6, 1, 5, 14, 5, 11, 5, 7, 5]</a:t>
              </a: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A9248184-F744-1C4D-BD58-3C9BC41DB768}"/>
                </a:ext>
              </a:extLst>
            </p:cNvPr>
            <p:cNvSpPr/>
            <p:nvPr/>
          </p:nvSpPr>
          <p:spPr>
            <a:xfrm>
              <a:off x="6998590" y="1686533"/>
              <a:ext cx="421461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r-FR" dirty="0"/>
                <a:t>[5, 5, 9, 4, 1, 3, 6, 13, 1, 10, 11, 5, 0, 11, 12]</a:t>
              </a:r>
            </a:p>
          </p:txBody>
        </p:sp>
        <p:cxnSp>
          <p:nvCxnSpPr>
            <p:cNvPr id="8" name="Connecteur droit avec flèche 7">
              <a:extLst>
                <a:ext uri="{FF2B5EF4-FFF2-40B4-BE49-F238E27FC236}">
                  <a16:creationId xmlns:a16="http://schemas.microsoft.com/office/drawing/2014/main" id="{EFEDCAB9-C33B-4C4B-8739-6DBC68E84001}"/>
                </a:ext>
              </a:extLst>
            </p:cNvPr>
            <p:cNvCxnSpPr>
              <a:cxnSpLocks/>
            </p:cNvCxnSpPr>
            <p:nvPr/>
          </p:nvCxnSpPr>
          <p:spPr>
            <a:xfrm>
              <a:off x="7059931" y="1049870"/>
              <a:ext cx="1497044" cy="57232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F2090D7B-413F-5C44-8313-05E0237FCCB5}"/>
                </a:ext>
              </a:extLst>
            </p:cNvPr>
            <p:cNvSpPr txBox="1"/>
            <p:nvPr/>
          </p:nvSpPr>
          <p:spPr>
            <a:xfrm>
              <a:off x="8797435" y="998917"/>
              <a:ext cx="1064307" cy="369332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fr-FR" dirty="0"/>
                <a:t>encode</a:t>
              </a:r>
            </a:p>
          </p:txBody>
        </p:sp>
        <p:cxnSp>
          <p:nvCxnSpPr>
            <p:cNvPr id="16" name="Connecteur droit 15">
              <a:extLst>
                <a:ext uri="{FF2B5EF4-FFF2-40B4-BE49-F238E27FC236}">
                  <a16:creationId xmlns:a16="http://schemas.microsoft.com/office/drawing/2014/main" id="{9DAE3AF3-FDB1-FD4C-834A-CAF1D5B34A53}"/>
                </a:ext>
              </a:extLst>
            </p:cNvPr>
            <p:cNvCxnSpPr>
              <a:cxnSpLocks/>
            </p:cNvCxnSpPr>
            <p:nvPr/>
          </p:nvCxnSpPr>
          <p:spPr>
            <a:xfrm>
              <a:off x="5550346" y="1564280"/>
              <a:ext cx="0" cy="313483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CD022F6-1C6F-1D40-897F-B349A2F30B96}"/>
                </a:ext>
              </a:extLst>
            </p:cNvPr>
            <p:cNvSpPr/>
            <p:nvPr/>
          </p:nvSpPr>
          <p:spPr>
            <a:xfrm>
              <a:off x="6940080" y="2881848"/>
              <a:ext cx="433163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r-FR" dirty="0"/>
                <a:t>[3, 5, 9, 6, 13, 3, 6, 13, 1, 10, 11, 5, 0, 11, 12]</a:t>
              </a:r>
            </a:p>
          </p:txBody>
        </p:sp>
        <p:cxnSp>
          <p:nvCxnSpPr>
            <p:cNvPr id="19" name="Connecteur droit avec flèche 18">
              <a:extLst>
                <a:ext uri="{FF2B5EF4-FFF2-40B4-BE49-F238E27FC236}">
                  <a16:creationId xmlns:a16="http://schemas.microsoft.com/office/drawing/2014/main" id="{E1D0B95B-ED7F-CF44-BD38-FB6FE3CC6452}"/>
                </a:ext>
              </a:extLst>
            </p:cNvPr>
            <p:cNvCxnSpPr>
              <a:cxnSpLocks/>
            </p:cNvCxnSpPr>
            <p:nvPr/>
          </p:nvCxnSpPr>
          <p:spPr>
            <a:xfrm>
              <a:off x="9105898" y="2081064"/>
              <a:ext cx="0" cy="85482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2" name="ZoneTexte 21">
              <a:extLst>
                <a:ext uri="{FF2B5EF4-FFF2-40B4-BE49-F238E27FC236}">
                  <a16:creationId xmlns:a16="http://schemas.microsoft.com/office/drawing/2014/main" id="{819D4B9F-C412-8B4B-9347-A99E8D0E1EBB}"/>
                </a:ext>
              </a:extLst>
            </p:cNvPr>
            <p:cNvSpPr txBox="1"/>
            <p:nvPr/>
          </p:nvSpPr>
          <p:spPr>
            <a:xfrm>
              <a:off x="10148898" y="2212003"/>
              <a:ext cx="1064307" cy="369332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fr-FR" dirty="0"/>
                <a:t>3 erreurs</a:t>
              </a:r>
            </a:p>
          </p:txBody>
        </p:sp>
        <p:sp>
          <p:nvSpPr>
            <p:cNvPr id="23" name="ZoneTexte 22">
              <a:extLst>
                <a:ext uri="{FF2B5EF4-FFF2-40B4-BE49-F238E27FC236}">
                  <a16:creationId xmlns:a16="http://schemas.microsoft.com/office/drawing/2014/main" id="{8E5FA0DA-248A-9047-8CD8-FC912CF7CA79}"/>
                </a:ext>
              </a:extLst>
            </p:cNvPr>
            <p:cNvSpPr txBox="1"/>
            <p:nvPr/>
          </p:nvSpPr>
          <p:spPr>
            <a:xfrm>
              <a:off x="1700999" y="2221726"/>
              <a:ext cx="1064307" cy="369332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fr-FR" dirty="0"/>
                <a:t>2 erreurs</a:t>
              </a:r>
            </a:p>
          </p:txBody>
        </p:sp>
        <p:cxnSp>
          <p:nvCxnSpPr>
            <p:cNvPr id="24" name="Connecteur droit avec flèche 23">
              <a:extLst>
                <a:ext uri="{FF2B5EF4-FFF2-40B4-BE49-F238E27FC236}">
                  <a16:creationId xmlns:a16="http://schemas.microsoft.com/office/drawing/2014/main" id="{72168EC5-6582-584F-B72E-38C7E83518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54996" y="1141363"/>
              <a:ext cx="2219894" cy="278447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A70D8D5A-9237-864B-B2C1-A99E2C629B48}"/>
                </a:ext>
              </a:extLst>
            </p:cNvPr>
            <p:cNvSpPr/>
            <p:nvPr/>
          </p:nvSpPr>
          <p:spPr>
            <a:xfrm>
              <a:off x="925744" y="4233783"/>
              <a:ext cx="261481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r-FR" dirty="0"/>
                <a:t>[6, 1, 5, 14, 7, 11, 5, 14, 5]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7A51BB0E-17AE-E648-968E-BB54E9340973}"/>
                </a:ext>
              </a:extLst>
            </p:cNvPr>
            <p:cNvSpPr/>
            <p:nvPr/>
          </p:nvSpPr>
          <p:spPr>
            <a:xfrm>
              <a:off x="7798021" y="4267760"/>
              <a:ext cx="261575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fr-FR" dirty="0"/>
                <a:t>[6, 1, 5, 14, 5, 11, 5, 7, 5]</a:t>
              </a:r>
            </a:p>
          </p:txBody>
        </p:sp>
        <p:cxnSp>
          <p:nvCxnSpPr>
            <p:cNvPr id="29" name="Connecteur droit avec flèche 28">
              <a:extLst>
                <a:ext uri="{FF2B5EF4-FFF2-40B4-BE49-F238E27FC236}">
                  <a16:creationId xmlns:a16="http://schemas.microsoft.com/office/drawing/2014/main" id="{695FBBA9-33F0-794D-9F6A-731DCBDAFA9D}"/>
                </a:ext>
              </a:extLst>
            </p:cNvPr>
            <p:cNvCxnSpPr>
              <a:cxnSpLocks/>
            </p:cNvCxnSpPr>
            <p:nvPr/>
          </p:nvCxnSpPr>
          <p:spPr>
            <a:xfrm>
              <a:off x="9105503" y="3315515"/>
              <a:ext cx="395" cy="80178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0" name="ZoneTexte 29">
              <a:extLst>
                <a:ext uri="{FF2B5EF4-FFF2-40B4-BE49-F238E27FC236}">
                  <a16:creationId xmlns:a16="http://schemas.microsoft.com/office/drawing/2014/main" id="{37CE1F66-2208-2148-81E7-2E3ECF1F0036}"/>
                </a:ext>
              </a:extLst>
            </p:cNvPr>
            <p:cNvSpPr txBox="1"/>
            <p:nvPr/>
          </p:nvSpPr>
          <p:spPr>
            <a:xfrm>
              <a:off x="10112885" y="3597506"/>
              <a:ext cx="1064307" cy="369332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fr-FR" dirty="0"/>
                <a:t>décode</a:t>
              </a:r>
            </a:p>
          </p:txBody>
        </p:sp>
      </p:grpSp>
      <p:sp>
        <p:nvSpPr>
          <p:cNvPr id="35" name="ZoneTexte 34">
            <a:extLst>
              <a:ext uri="{FF2B5EF4-FFF2-40B4-BE49-F238E27FC236}">
                <a16:creationId xmlns:a16="http://schemas.microsoft.com/office/drawing/2014/main" id="{DC38F8EE-70DF-EF4E-B270-A461D5CA19D2}"/>
              </a:ext>
            </a:extLst>
          </p:cNvPr>
          <p:cNvSpPr txBox="1"/>
          <p:nvPr/>
        </p:nvSpPr>
        <p:spPr>
          <a:xfrm>
            <a:off x="1163461" y="5939325"/>
            <a:ext cx="9781058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dirty="0"/>
              <a:t>On concatène les messages reçu puis on reconstitue les composantes R, V, B de chaque Pixel</a:t>
            </a:r>
          </a:p>
        </p:txBody>
      </p:sp>
      <p:sp>
        <p:nvSpPr>
          <p:cNvPr id="25" name="Titre 1">
            <a:extLst>
              <a:ext uri="{FF2B5EF4-FFF2-40B4-BE49-F238E27FC236}">
                <a16:creationId xmlns:a16="http://schemas.microsoft.com/office/drawing/2014/main" id="{B9FD4CF3-4805-42B1-9A79-36ABD11A7A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227" y="431762"/>
            <a:ext cx="6695032" cy="889997"/>
          </a:xfrm>
        </p:spPr>
        <p:txBody>
          <a:bodyPr>
            <a:normAutofit fontScale="90000"/>
          </a:bodyPr>
          <a:lstStyle/>
          <a:p>
            <a:r>
              <a:rPr lang="fr-FR" dirty="0"/>
              <a:t>Exemple de traitement d’une composante d’un pixel </a:t>
            </a:r>
          </a:p>
        </p:txBody>
      </p:sp>
    </p:spTree>
    <p:extLst>
      <p:ext uri="{BB962C8B-B14F-4D97-AF65-F5344CB8AC3E}">
        <p14:creationId xmlns:p14="http://schemas.microsoft.com/office/powerpoint/2010/main" val="42147428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4">
            <a:extLst>
              <a:ext uri="{FF2B5EF4-FFF2-40B4-BE49-F238E27FC236}">
                <a16:creationId xmlns:a16="http://schemas.microsoft.com/office/drawing/2014/main" id="{0C261E3B-D05D-2343-A03F-2980EC3151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27" t="-292" r="49033" b="292"/>
          <a:stretch/>
        </p:blipFill>
        <p:spPr>
          <a:xfrm>
            <a:off x="1371686" y="534855"/>
            <a:ext cx="3832339" cy="5625373"/>
          </a:xfrm>
          <a:prstGeom prst="rect">
            <a:avLst/>
          </a:prstGeom>
        </p:spPr>
      </p:pic>
      <p:pic>
        <p:nvPicPr>
          <p:cNvPr id="5" name="Espace réservé du contenu 4" descr="Une image contenant texte, personne, femme, posant&#10;&#10;Description générée automatiquement">
            <a:extLst>
              <a:ext uri="{FF2B5EF4-FFF2-40B4-BE49-F238E27FC236}">
                <a16:creationId xmlns:a16="http://schemas.microsoft.com/office/drawing/2014/main" id="{71A23761-D3F1-4F40-B561-EF23828CB0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8906"/>
          <a:stretch/>
        </p:blipFill>
        <p:spPr>
          <a:xfrm>
            <a:off x="6382565" y="534858"/>
            <a:ext cx="3832339" cy="5625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5344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BB23BAD-71AB-3E4D-A408-7C440EBCC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Complexité des algorithmes de décodage </a:t>
            </a:r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C7E1F5C2-9B32-704A-9B93-633AE2D48E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74259" y="1284988"/>
            <a:ext cx="7155765" cy="5366824"/>
          </a:xfrm>
        </p:spPr>
      </p:pic>
    </p:spTree>
    <p:extLst>
      <p:ext uri="{BB962C8B-B14F-4D97-AF65-F5344CB8AC3E}">
        <p14:creationId xmlns:p14="http://schemas.microsoft.com/office/powerpoint/2010/main" val="32841910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BD8EDD-FEC5-3949-AAD7-CE33B5B41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Cadre général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E52B9C9-F724-3D47-9FB4-AE782A0AE513}"/>
              </a:ext>
            </a:extLst>
          </p:cNvPr>
          <p:cNvSpPr/>
          <p:nvPr/>
        </p:nvSpPr>
        <p:spPr>
          <a:xfrm>
            <a:off x="951250" y="3451325"/>
            <a:ext cx="2338466" cy="22335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Message initial</a:t>
            </a:r>
          </a:p>
          <a:p>
            <a:pPr algn="ctr"/>
            <a:r>
              <a:rPr lang="fr-FR" dirty="0"/>
              <a:t>(x</a:t>
            </a:r>
            <a:r>
              <a:rPr lang="fr-FR" baseline="-25000" dirty="0"/>
              <a:t>1</a:t>
            </a:r>
            <a:r>
              <a:rPr lang="fr-FR" dirty="0"/>
              <a:t>, ..., x</a:t>
            </a:r>
            <a:r>
              <a:rPr lang="fr-FR" baseline="-25000" dirty="0"/>
              <a:t>n</a:t>
            </a:r>
            <a:r>
              <a:rPr lang="fr-FR" dirty="0"/>
              <a:t>) ∈ A</a:t>
            </a:r>
            <a:r>
              <a:rPr lang="fr-FR" baseline="30000" dirty="0"/>
              <a:t>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BBA80E5-88F6-2C48-B618-3F9A4B72139B}"/>
              </a:ext>
            </a:extLst>
          </p:cNvPr>
          <p:cNvSpPr/>
          <p:nvPr/>
        </p:nvSpPr>
        <p:spPr>
          <a:xfrm>
            <a:off x="8617471" y="3451327"/>
            <a:ext cx="2412791" cy="22335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Message reçu</a:t>
            </a:r>
          </a:p>
          <a:p>
            <a:pPr algn="ctr"/>
            <a:r>
              <a:rPr lang="fr-FR" dirty="0"/>
              <a:t>(u</a:t>
            </a:r>
            <a:r>
              <a:rPr lang="fr-FR" baseline="-25000" dirty="0"/>
              <a:t>1</a:t>
            </a:r>
            <a:r>
              <a:rPr lang="fr-FR" dirty="0"/>
              <a:t>, ... , u</a:t>
            </a:r>
            <a:r>
              <a:rPr lang="fr-FR" baseline="-25000" dirty="0"/>
              <a:t>n</a:t>
            </a:r>
            <a:r>
              <a:rPr lang="fr-FR" dirty="0"/>
              <a:t>) ∈ A</a:t>
            </a:r>
            <a:r>
              <a:rPr lang="fr-FR" baseline="30000" dirty="0"/>
              <a:t>n</a:t>
            </a:r>
          </a:p>
        </p:txBody>
      </p:sp>
      <p:sp>
        <p:nvSpPr>
          <p:cNvPr id="14" name="Flèche vers la droite 13">
            <a:extLst>
              <a:ext uri="{FF2B5EF4-FFF2-40B4-BE49-F238E27FC236}">
                <a16:creationId xmlns:a16="http://schemas.microsoft.com/office/drawing/2014/main" id="{B7A2EDA5-40B5-2846-AF6E-3D1412A69BD5}"/>
              </a:ext>
            </a:extLst>
          </p:cNvPr>
          <p:cNvSpPr/>
          <p:nvPr/>
        </p:nvSpPr>
        <p:spPr>
          <a:xfrm>
            <a:off x="3443677" y="4193348"/>
            <a:ext cx="5019833" cy="764498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Transmission</a:t>
            </a:r>
          </a:p>
        </p:txBody>
      </p:sp>
      <p:sp>
        <p:nvSpPr>
          <p:cNvPr id="15" name="Éclair 14">
            <a:extLst>
              <a:ext uri="{FF2B5EF4-FFF2-40B4-BE49-F238E27FC236}">
                <a16:creationId xmlns:a16="http://schemas.microsoft.com/office/drawing/2014/main" id="{57A0A21E-8799-574F-A160-54099B5D7066}"/>
              </a:ext>
            </a:extLst>
          </p:cNvPr>
          <p:cNvSpPr/>
          <p:nvPr/>
        </p:nvSpPr>
        <p:spPr>
          <a:xfrm flipH="1">
            <a:off x="5264046" y="2731584"/>
            <a:ext cx="1314252" cy="160298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753D3031-1487-7040-8DB1-560A937D39B4}"/>
              </a:ext>
            </a:extLst>
          </p:cNvPr>
          <p:cNvSpPr txBox="1"/>
          <p:nvPr/>
        </p:nvSpPr>
        <p:spPr>
          <a:xfrm rot="17909120">
            <a:off x="5175540" y="3129467"/>
            <a:ext cx="1612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Perturbation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B34E1993-2A09-6344-B40E-2F2BA216BEE0}"/>
              </a:ext>
            </a:extLst>
          </p:cNvPr>
          <p:cNvSpPr txBox="1"/>
          <p:nvPr/>
        </p:nvSpPr>
        <p:spPr>
          <a:xfrm>
            <a:off x="2120483" y="1675124"/>
            <a:ext cx="732332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Perturbation discrète (les éléments perturbés restent lisibles)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On fixe le nombre d’erreurs acceptées au préalable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12DD8E7E-88B2-9140-B38C-6FADA86845AD}"/>
              </a:ext>
            </a:extLst>
          </p:cNvPr>
          <p:cNvSpPr txBox="1"/>
          <p:nvPr/>
        </p:nvSpPr>
        <p:spPr>
          <a:xfrm>
            <a:off x="1936333" y="5846544"/>
            <a:ext cx="73233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Comment s’assurer que (u</a:t>
            </a:r>
            <a:r>
              <a:rPr lang="fr-FR" baseline="-25000" dirty="0"/>
              <a:t>1</a:t>
            </a:r>
            <a:r>
              <a:rPr lang="fr-FR" dirty="0"/>
              <a:t>, ... , u</a:t>
            </a:r>
            <a:r>
              <a:rPr lang="fr-FR" baseline="-25000" dirty="0"/>
              <a:t>n</a:t>
            </a:r>
            <a:r>
              <a:rPr lang="fr-FR" dirty="0"/>
              <a:t>) est le bon message ?</a:t>
            </a:r>
          </a:p>
          <a:p>
            <a:pPr algn="ctr"/>
            <a:r>
              <a:rPr lang="fr-FR" dirty="0"/>
              <a:t>Comment corriger les potentielles erreurs ?</a:t>
            </a:r>
          </a:p>
        </p:txBody>
      </p:sp>
    </p:spTree>
    <p:extLst>
      <p:ext uri="{BB962C8B-B14F-4D97-AF65-F5344CB8AC3E}">
        <p14:creationId xmlns:p14="http://schemas.microsoft.com/office/powerpoint/2010/main" val="15342834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CC66E84-2B42-463F-8329-75BA0D5212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6AD4B2C-DA28-9544-AF03-5EBDA82D5F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759" y="383359"/>
            <a:ext cx="4823227" cy="90811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 dirty="0"/>
              <a:t>La Redondance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15431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679732"/>
            <a:ext cx="6009366" cy="542388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C36819B0-9728-2F48-8DD4-53B8877FC4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2" t="11401" r="3" b="1478"/>
          <a:stretch/>
        </p:blipFill>
        <p:spPr>
          <a:xfrm>
            <a:off x="6618770" y="479987"/>
            <a:ext cx="4382523" cy="5537199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687568" y="6355073"/>
            <a:ext cx="6007608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E83B2A8A-99D0-4C41-89BC-1B6C21E907C9}"/>
              </a:ext>
            </a:extLst>
          </p:cNvPr>
          <p:cNvSpPr txBox="1"/>
          <p:nvPr/>
        </p:nvSpPr>
        <p:spPr>
          <a:xfrm>
            <a:off x="1251366" y="3135464"/>
            <a:ext cx="32711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Exemple de l’alphabet phonétique de l’OTAN :</a:t>
            </a:r>
          </a:p>
        </p:txBody>
      </p:sp>
    </p:spTree>
    <p:extLst>
      <p:ext uri="{BB962C8B-B14F-4D97-AF65-F5344CB8AC3E}">
        <p14:creationId xmlns:p14="http://schemas.microsoft.com/office/powerpoint/2010/main" val="34329321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2C198A-AAD5-B349-A5AE-BBE05A95E0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904" y="488238"/>
            <a:ext cx="3876813" cy="850298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5400" dirty="0"/>
              <a:t>Le corps fini </a:t>
            </a:r>
          </a:p>
        </p:txBody>
      </p:sp>
      <p:pic>
        <p:nvPicPr>
          <p:cNvPr id="46" name="Image 45">
            <a:extLst>
              <a:ext uri="{FF2B5EF4-FFF2-40B4-BE49-F238E27FC236}">
                <a16:creationId xmlns:a16="http://schemas.microsoft.com/office/drawing/2014/main" id="{C496EDCF-FA39-4143-97C6-69834D1B71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493" t="10103" r="20041" b="29298"/>
          <a:stretch/>
        </p:blipFill>
        <p:spPr>
          <a:xfrm>
            <a:off x="3855527" y="276949"/>
            <a:ext cx="1432946" cy="1097994"/>
          </a:xfrm>
          <a:prstGeom prst="rect">
            <a:avLst/>
          </a:prstGeom>
        </p:spPr>
      </p:pic>
      <p:sp>
        <p:nvSpPr>
          <p:cNvPr id="4" name="AutoShape 2">
            <a:extLst>
              <a:ext uri="{FF2B5EF4-FFF2-40B4-BE49-F238E27FC236}">
                <a16:creationId xmlns:a16="http://schemas.microsoft.com/office/drawing/2014/main" id="{549536C7-E86D-496B-B36B-4C1282A7A94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645772" y="1978772"/>
            <a:ext cx="1602628" cy="1602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2008D05E-F928-42D0-A2AE-C14B700D158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1549400" cy="154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350BEFF2-FBB3-4C59-B844-C20C60376F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254" b="18452"/>
          <a:stretch/>
        </p:blipFill>
        <p:spPr>
          <a:xfrm>
            <a:off x="6504496" y="363126"/>
            <a:ext cx="3797495" cy="1344422"/>
          </a:xfrm>
          <a:prstGeom prst="rect">
            <a:avLst/>
          </a:prstGeom>
        </p:spPr>
      </p:pic>
      <p:pic>
        <p:nvPicPr>
          <p:cNvPr id="1030" name="Picture 6" descr="Portrait noir et blanc (dessin) d'un jeune homme.">
            <a:extLst>
              <a:ext uri="{FF2B5EF4-FFF2-40B4-BE49-F238E27FC236}">
                <a16:creationId xmlns:a16="http://schemas.microsoft.com/office/drawing/2014/main" id="{967A815A-0388-493D-91F7-C8E291E938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3013" y="2108462"/>
            <a:ext cx="2278280" cy="294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0501EF17-1B5C-4909-B2A1-AA3D0668EE71}"/>
              </a:ext>
            </a:extLst>
          </p:cNvPr>
          <p:cNvSpPr txBox="1"/>
          <p:nvPr/>
        </p:nvSpPr>
        <p:spPr>
          <a:xfrm>
            <a:off x="1432696" y="5098430"/>
            <a:ext cx="22782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2000" b="1" i="0" dirty="0">
                <a:solidFill>
                  <a:srgbClr val="000000"/>
                </a:solidFill>
                <a:effectLst/>
                <a:latin typeface="+mj-lt"/>
              </a:rPr>
              <a:t>Évariste Galois</a:t>
            </a:r>
            <a:br>
              <a:rPr lang="fr-FR" sz="2000" dirty="0"/>
            </a:br>
            <a:endParaRPr lang="fr-FR" sz="2000" dirty="0"/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0A3F7685-8A3C-4A07-A14C-9C39D0D8F15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3266" t="31357" r="3266" b="-1443"/>
          <a:stretch/>
        </p:blipFill>
        <p:spPr>
          <a:xfrm>
            <a:off x="3343331" y="3474133"/>
            <a:ext cx="8658225" cy="1628857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1493A449-EE9E-44BB-8FB6-BF970B6AF270}"/>
              </a:ext>
            </a:extLst>
          </p:cNvPr>
          <p:cNvSpPr txBox="1"/>
          <p:nvPr/>
        </p:nvSpPr>
        <p:spPr>
          <a:xfrm>
            <a:off x="4645772" y="2108462"/>
            <a:ext cx="24526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Alpha : élément dit primitif + définition et tableau</a:t>
            </a:r>
          </a:p>
        </p:txBody>
      </p:sp>
    </p:spTree>
    <p:extLst>
      <p:ext uri="{BB962C8B-B14F-4D97-AF65-F5344CB8AC3E}">
        <p14:creationId xmlns:p14="http://schemas.microsoft.com/office/powerpoint/2010/main" val="35021546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BFF2903-D890-4137-882E-682D43A77E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4400" dirty="0"/>
              <a:t>Matrice importante du code de Reed-Solomon</a:t>
            </a:r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F452970F-FD0C-4885-8D01-F819214E3C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6849"/>
          <a:stretch/>
        </p:blipFill>
        <p:spPr>
          <a:xfrm>
            <a:off x="327272" y="2363899"/>
            <a:ext cx="7017908" cy="1453159"/>
          </a:xfrm>
          <a:prstGeom prst="rect">
            <a:avLst/>
          </a:prstGeom>
        </p:spPr>
      </p:pic>
      <p:sp>
        <p:nvSpPr>
          <p:cNvPr id="8" name="Espace réservé du contenu 2">
            <a:extLst>
              <a:ext uri="{FF2B5EF4-FFF2-40B4-BE49-F238E27FC236}">
                <a16:creationId xmlns:a16="http://schemas.microsoft.com/office/drawing/2014/main" id="{2CD8816D-6567-416B-8156-D5722AA2D825}"/>
              </a:ext>
            </a:extLst>
          </p:cNvPr>
          <p:cNvSpPr txBox="1">
            <a:spLocks/>
          </p:cNvSpPr>
          <p:nvPr/>
        </p:nvSpPr>
        <p:spPr>
          <a:xfrm>
            <a:off x="838200" y="1921739"/>
            <a:ext cx="10515600" cy="5216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Matrice de contrôle :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CFD4C11-BBEA-4600-B0B3-64E6225833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1922"/>
          <a:stretch/>
        </p:blipFill>
        <p:spPr>
          <a:xfrm>
            <a:off x="236489" y="4832325"/>
            <a:ext cx="7978121" cy="1514341"/>
          </a:xfrm>
          <a:prstGeom prst="rect">
            <a:avLst/>
          </a:prstGeom>
        </p:spPr>
      </p:pic>
      <p:sp>
        <p:nvSpPr>
          <p:cNvPr id="9" name="Espace réservé du contenu 2">
            <a:extLst>
              <a:ext uri="{FF2B5EF4-FFF2-40B4-BE49-F238E27FC236}">
                <a16:creationId xmlns:a16="http://schemas.microsoft.com/office/drawing/2014/main" id="{FE273B11-8E3C-49F1-8009-80DCB03265EA}"/>
              </a:ext>
            </a:extLst>
          </p:cNvPr>
          <p:cNvSpPr txBox="1">
            <a:spLocks/>
          </p:cNvSpPr>
          <p:nvPr/>
        </p:nvSpPr>
        <p:spPr>
          <a:xfrm>
            <a:off x="838200" y="4161348"/>
            <a:ext cx="10515600" cy="5216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Matrice d’encodage :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C2AB4C4B-CF04-448B-AED0-3AFD3331B381}"/>
              </a:ext>
            </a:extLst>
          </p:cNvPr>
          <p:cNvSpPr txBox="1"/>
          <p:nvPr/>
        </p:nvSpPr>
        <p:spPr>
          <a:xfrm>
            <a:off x="8742511" y="2206893"/>
            <a:ext cx="24321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Remplacer k et n et n’utiliser qu’ alpha dans la matrice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CBD0022F-8D44-4E0E-93AB-171453320863}"/>
              </a:ext>
            </a:extLst>
          </p:cNvPr>
          <p:cNvSpPr txBox="1"/>
          <p:nvPr/>
        </p:nvSpPr>
        <p:spPr>
          <a:xfrm>
            <a:off x="9017459" y="4565622"/>
            <a:ext cx="24321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Remplacer k et n et n’utiliser qu’ alpha dans la matrice</a:t>
            </a:r>
          </a:p>
        </p:txBody>
      </p:sp>
    </p:spTree>
    <p:extLst>
      <p:ext uri="{BB962C8B-B14F-4D97-AF65-F5344CB8AC3E}">
        <p14:creationId xmlns:p14="http://schemas.microsoft.com/office/powerpoint/2010/main" val="3045157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2C198A-AAD5-B349-A5AE-BBE05A95E0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0852" y="679732"/>
            <a:ext cx="7409927" cy="87569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 sz="4600" dirty="0"/>
              <a:t>Encodage Reed-Solomon</a:t>
            </a:r>
            <a:r>
              <a:rPr lang="en-US" sz="4600" dirty="0"/>
              <a:t>:</a:t>
            </a:r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963237DD-C04B-3249-9E7C-0AE6086F5B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24252" y="2874268"/>
            <a:ext cx="1447800" cy="120650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E57F4F73-059C-184F-A8B6-1C47C44C56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5537" y="2921693"/>
            <a:ext cx="1651000" cy="1130300"/>
          </a:xfrm>
          <a:prstGeom prst="rect">
            <a:avLst/>
          </a:prstGeom>
        </p:spPr>
      </p:pic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C93511FD-4538-C841-B318-C9B7D5B7EDDA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1772052" y="3477518"/>
            <a:ext cx="3093485" cy="93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Image 21">
            <a:extLst>
              <a:ext uri="{FF2B5EF4-FFF2-40B4-BE49-F238E27FC236}">
                <a16:creationId xmlns:a16="http://schemas.microsoft.com/office/drawing/2014/main" id="{E14487AE-1961-2241-9156-0C9BFAF273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5668" y="2825750"/>
            <a:ext cx="1651000" cy="1130300"/>
          </a:xfrm>
          <a:prstGeom prst="rect">
            <a:avLst/>
          </a:prstGeom>
        </p:spPr>
      </p:pic>
      <p:cxnSp>
        <p:nvCxnSpPr>
          <p:cNvPr id="23" name="Connecteur droit avec flèche 22">
            <a:extLst>
              <a:ext uri="{FF2B5EF4-FFF2-40B4-BE49-F238E27FC236}">
                <a16:creationId xmlns:a16="http://schemas.microsoft.com/office/drawing/2014/main" id="{453E8ADD-12DC-C744-B481-F795D9AAD332}"/>
              </a:ext>
            </a:extLst>
          </p:cNvPr>
          <p:cNvCxnSpPr>
            <a:cxnSpLocks/>
          </p:cNvCxnSpPr>
          <p:nvPr/>
        </p:nvCxnSpPr>
        <p:spPr>
          <a:xfrm>
            <a:off x="6516537" y="3429000"/>
            <a:ext cx="17442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ZoneTexte 15">
            <a:extLst>
              <a:ext uri="{FF2B5EF4-FFF2-40B4-BE49-F238E27FC236}">
                <a16:creationId xmlns:a16="http://schemas.microsoft.com/office/drawing/2014/main" id="{77D8ADD8-137D-AC4B-8483-1F04B49ADCB0}"/>
              </a:ext>
            </a:extLst>
          </p:cNvPr>
          <p:cNvSpPr txBox="1"/>
          <p:nvPr/>
        </p:nvSpPr>
        <p:spPr>
          <a:xfrm>
            <a:off x="6516537" y="3696045"/>
            <a:ext cx="1651001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dirty="0"/>
              <a:t>Transmission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E7866B85-8987-DB4B-AD87-CC8BAE336B71}"/>
              </a:ext>
            </a:extLst>
          </p:cNvPr>
          <p:cNvSpPr txBox="1"/>
          <p:nvPr/>
        </p:nvSpPr>
        <p:spPr>
          <a:xfrm>
            <a:off x="127498" y="2534918"/>
            <a:ext cx="1928819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U</a:t>
            </a:r>
            <a:r>
              <a:rPr lang="fr-FR" dirty="0"/>
              <a:t> : Message initial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119795BC-4007-3740-8D0D-196BEB875147}"/>
              </a:ext>
            </a:extLst>
          </p:cNvPr>
          <p:cNvSpPr txBox="1"/>
          <p:nvPr/>
        </p:nvSpPr>
        <p:spPr>
          <a:xfrm>
            <a:off x="8020780" y="2477339"/>
            <a:ext cx="3103009" cy="40011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rgbClr val="FF0000"/>
                </a:solidFill>
              </a:rPr>
              <a:t>R = C+E </a:t>
            </a:r>
            <a:r>
              <a:rPr lang="fr-FR" dirty="0"/>
              <a:t>: Message reçu</a:t>
            </a:r>
          </a:p>
        </p:txBody>
      </p:sp>
      <p:pic>
        <p:nvPicPr>
          <p:cNvPr id="26" name="Image 25">
            <a:extLst>
              <a:ext uri="{FF2B5EF4-FFF2-40B4-BE49-F238E27FC236}">
                <a16:creationId xmlns:a16="http://schemas.microsoft.com/office/drawing/2014/main" id="{095F67F5-7B1C-1D4D-BDEC-43E77B8EED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6784" y="5021271"/>
            <a:ext cx="1651000" cy="1130300"/>
          </a:xfrm>
          <a:prstGeom prst="rect">
            <a:avLst/>
          </a:prstGeom>
        </p:spPr>
      </p:pic>
      <p:cxnSp>
        <p:nvCxnSpPr>
          <p:cNvPr id="28" name="Connecteur droit avec flèche 27">
            <a:extLst>
              <a:ext uri="{FF2B5EF4-FFF2-40B4-BE49-F238E27FC236}">
                <a16:creationId xmlns:a16="http://schemas.microsoft.com/office/drawing/2014/main" id="{3BA76BE8-30B8-DF4C-8CBB-B6DECE3CFD5F}"/>
              </a:ext>
            </a:extLst>
          </p:cNvPr>
          <p:cNvCxnSpPr>
            <a:cxnSpLocks/>
          </p:cNvCxnSpPr>
          <p:nvPr/>
        </p:nvCxnSpPr>
        <p:spPr>
          <a:xfrm flipV="1">
            <a:off x="9301168" y="3942670"/>
            <a:ext cx="0" cy="15757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ZoneTexte 30">
            <a:extLst>
              <a:ext uri="{FF2B5EF4-FFF2-40B4-BE49-F238E27FC236}">
                <a16:creationId xmlns:a16="http://schemas.microsoft.com/office/drawing/2014/main" id="{6B0AD6B3-6A85-254A-81E7-8D43F8C1E5E1}"/>
              </a:ext>
            </a:extLst>
          </p:cNvPr>
          <p:cNvSpPr txBox="1"/>
          <p:nvPr/>
        </p:nvSpPr>
        <p:spPr>
          <a:xfrm>
            <a:off x="9572284" y="4413801"/>
            <a:ext cx="1651001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dirty="0"/>
              <a:t>Perturbation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C1BBA699-0E70-A24F-9847-1A65F18B078E}"/>
              </a:ext>
            </a:extLst>
          </p:cNvPr>
          <p:cNvSpPr txBox="1"/>
          <p:nvPr/>
        </p:nvSpPr>
        <p:spPr>
          <a:xfrm>
            <a:off x="8766311" y="6115887"/>
            <a:ext cx="1376640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E</a:t>
            </a:r>
            <a:r>
              <a:rPr lang="fr-FR" dirty="0"/>
              <a:t> : Erreurs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26356FC9-492E-4781-8EAF-29C4DDB9ED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35316" y="3682760"/>
            <a:ext cx="1687247" cy="483843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9B4002CE-D2C4-408D-93D7-529D7B891A0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9733" t="33779" r="7493" b="32737"/>
          <a:stretch/>
        </p:blipFill>
        <p:spPr>
          <a:xfrm>
            <a:off x="2294735" y="4309911"/>
            <a:ext cx="2297056" cy="577111"/>
          </a:xfrm>
          <a:prstGeom prst="rect">
            <a:avLst/>
          </a:prstGeom>
        </p:spPr>
      </p:pic>
      <p:sp>
        <p:nvSpPr>
          <p:cNvPr id="27" name="ZoneTexte 26">
            <a:extLst>
              <a:ext uri="{FF2B5EF4-FFF2-40B4-BE49-F238E27FC236}">
                <a16:creationId xmlns:a16="http://schemas.microsoft.com/office/drawing/2014/main" id="{260FD883-EC56-0248-9FA1-D64041A5EDF8}"/>
              </a:ext>
            </a:extLst>
          </p:cNvPr>
          <p:cNvSpPr txBox="1"/>
          <p:nvPr/>
        </p:nvSpPr>
        <p:spPr>
          <a:xfrm>
            <a:off x="4794141" y="2553089"/>
            <a:ext cx="1928819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C</a:t>
            </a:r>
            <a:r>
              <a:rPr lang="fr-FR" dirty="0"/>
              <a:t> : Message codé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EE4554F8-9249-F24D-8C41-B654458BE05F}"/>
              </a:ext>
            </a:extLst>
          </p:cNvPr>
          <p:cNvSpPr txBox="1"/>
          <p:nvPr/>
        </p:nvSpPr>
        <p:spPr>
          <a:xfrm>
            <a:off x="2468903" y="2705083"/>
            <a:ext cx="1948721" cy="64633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dirty="0"/>
              <a:t>Encodage</a:t>
            </a:r>
          </a:p>
          <a:p>
            <a:r>
              <a:rPr lang="fr-FR" dirty="0">
                <a:solidFill>
                  <a:srgbClr val="FF0000"/>
                </a:solidFill>
                <a:sym typeface="Wingdings" pitchFamily="2" charset="2"/>
              </a:rPr>
              <a:t> Redondance</a:t>
            </a:r>
            <a:endParaRPr lang="fr-F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37606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3D846C9-6818-B747-89BE-451781130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4600" dirty="0"/>
              <a:t>Décodage de Reed-Solomon par la méthode des polynômes</a:t>
            </a:r>
          </a:p>
        </p:txBody>
      </p:sp>
      <p:pic>
        <p:nvPicPr>
          <p:cNvPr id="46" name="Image 45">
            <a:extLst>
              <a:ext uri="{FF2B5EF4-FFF2-40B4-BE49-F238E27FC236}">
                <a16:creationId xmlns:a16="http://schemas.microsoft.com/office/drawing/2014/main" id="{EA89EE09-6B54-EE4D-ACBA-3770E62A40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7385" y="4842086"/>
            <a:ext cx="4470400" cy="1295400"/>
          </a:xfrm>
          <a:prstGeom prst="rect">
            <a:avLst/>
          </a:prstGeom>
        </p:spPr>
      </p:pic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6934D1CC-B6B2-5047-BF8C-CE7F80BC14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2817" y="5331348"/>
            <a:ext cx="3276600" cy="635000"/>
          </a:xfrm>
          <a:prstGeom prst="rect">
            <a:avLst/>
          </a:prstGeom>
        </p:spPr>
      </p:pic>
      <p:pic>
        <p:nvPicPr>
          <p:cNvPr id="9" name="Image 8" descr="Une image contenant texte&#10;&#10;Description générée automatiquement">
            <a:extLst>
              <a:ext uri="{FF2B5EF4-FFF2-40B4-BE49-F238E27FC236}">
                <a16:creationId xmlns:a16="http://schemas.microsoft.com/office/drawing/2014/main" id="{A40B1FE2-095A-A84E-BA0C-DCF13ABFED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3058648"/>
            <a:ext cx="2425700" cy="673100"/>
          </a:xfrm>
          <a:prstGeom prst="rect">
            <a:avLst/>
          </a:prstGeom>
        </p:spPr>
      </p:pic>
      <p:grpSp>
        <p:nvGrpSpPr>
          <p:cNvPr id="8" name="Groupe 7">
            <a:extLst>
              <a:ext uri="{FF2B5EF4-FFF2-40B4-BE49-F238E27FC236}">
                <a16:creationId xmlns:a16="http://schemas.microsoft.com/office/drawing/2014/main" id="{8E2F3275-E1FB-475E-8FF7-8A3258436CC8}"/>
              </a:ext>
            </a:extLst>
          </p:cNvPr>
          <p:cNvGrpSpPr/>
          <p:nvPr/>
        </p:nvGrpSpPr>
        <p:grpSpPr>
          <a:xfrm>
            <a:off x="838200" y="2236439"/>
            <a:ext cx="9587042" cy="849719"/>
            <a:chOff x="838200" y="2498717"/>
            <a:chExt cx="9587042" cy="849719"/>
          </a:xfrm>
        </p:grpSpPr>
        <p:pic>
          <p:nvPicPr>
            <p:cNvPr id="7" name="Image 6">
              <a:extLst>
                <a:ext uri="{FF2B5EF4-FFF2-40B4-BE49-F238E27FC236}">
                  <a16:creationId xmlns:a16="http://schemas.microsoft.com/office/drawing/2014/main" id="{8854E503-DAA9-7D4B-ACD8-6CE19CD8994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488242" y="2599136"/>
              <a:ext cx="3937000" cy="749300"/>
            </a:xfrm>
            <a:prstGeom prst="rect">
              <a:avLst/>
            </a:prstGeom>
          </p:spPr>
        </p:pic>
        <p:sp>
          <p:nvSpPr>
            <p:cNvPr id="21" name="ZoneTexte 20">
              <a:extLst>
                <a:ext uri="{FF2B5EF4-FFF2-40B4-BE49-F238E27FC236}">
                  <a16:creationId xmlns:a16="http://schemas.microsoft.com/office/drawing/2014/main" id="{D66A079B-E7DB-A84B-9A2C-B06132B9B371}"/>
                </a:ext>
              </a:extLst>
            </p:cNvPr>
            <p:cNvSpPr txBox="1"/>
            <p:nvPr/>
          </p:nvSpPr>
          <p:spPr>
            <a:xfrm>
              <a:off x="5775418" y="2723173"/>
              <a:ext cx="17038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tel que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48538567-B997-EC4F-84B5-105A896451D7}"/>
                </a:ext>
              </a:extLst>
            </p:cNvPr>
            <p:cNvSpPr/>
            <p:nvPr/>
          </p:nvSpPr>
          <p:spPr>
            <a:xfrm>
              <a:off x="838200" y="2498717"/>
              <a:ext cx="9587042" cy="849719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6" name="Image 5" descr="Une image contenant texte&#10;&#10;Description générée automatiquement">
              <a:extLst>
                <a:ext uri="{FF2B5EF4-FFF2-40B4-BE49-F238E27FC236}">
                  <a16:creationId xmlns:a16="http://schemas.microsoft.com/office/drawing/2014/main" id="{9D83D815-2527-4E45-882C-60F6578634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455" t="20620" r="5570" b="25571"/>
            <a:stretch/>
          </p:blipFill>
          <p:spPr>
            <a:xfrm>
              <a:off x="1600847" y="2634640"/>
              <a:ext cx="4124749" cy="457865"/>
            </a:xfrm>
            <a:prstGeom prst="rect">
              <a:avLst/>
            </a:prstGeom>
          </p:spPr>
        </p:pic>
        <p:sp>
          <p:nvSpPr>
            <p:cNvPr id="26" name="ZoneTexte 25">
              <a:extLst>
                <a:ext uri="{FF2B5EF4-FFF2-40B4-BE49-F238E27FC236}">
                  <a16:creationId xmlns:a16="http://schemas.microsoft.com/office/drawing/2014/main" id="{F7FDEF4A-B85E-DA49-A642-1A9603C7C19F}"/>
                </a:ext>
              </a:extLst>
            </p:cNvPr>
            <p:cNvSpPr txBox="1"/>
            <p:nvPr/>
          </p:nvSpPr>
          <p:spPr>
            <a:xfrm>
              <a:off x="1097234" y="2771975"/>
              <a:ext cx="17038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Soit</a:t>
              </a:r>
            </a:p>
          </p:txBody>
        </p:sp>
      </p:grpSp>
      <p:sp>
        <p:nvSpPr>
          <p:cNvPr id="3" name="ZoneTexte 2">
            <a:extLst>
              <a:ext uri="{FF2B5EF4-FFF2-40B4-BE49-F238E27FC236}">
                <a16:creationId xmlns:a16="http://schemas.microsoft.com/office/drawing/2014/main" id="{265C66F8-EF28-4879-9B77-E8CE90F38690}"/>
              </a:ext>
            </a:extLst>
          </p:cNvPr>
          <p:cNvSpPr txBox="1"/>
          <p:nvPr/>
        </p:nvSpPr>
        <p:spPr>
          <a:xfrm>
            <a:off x="1300899" y="3935878"/>
            <a:ext cx="27526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On considère U(X) le polynôme construit à partir du message initial U : …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E7D07DB5-780F-45F1-AD7C-B9277E330B8F}"/>
              </a:ext>
            </a:extLst>
          </p:cNvPr>
          <p:cNvSpPr txBox="1"/>
          <p:nvPr/>
        </p:nvSpPr>
        <p:spPr>
          <a:xfrm>
            <a:off x="6195684" y="3857791"/>
            <a:ext cx="25672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Il faudrait expliciter P rendre la fin du raisonnement claire</a:t>
            </a:r>
          </a:p>
        </p:txBody>
      </p:sp>
    </p:spTree>
    <p:extLst>
      <p:ext uri="{BB962C8B-B14F-4D97-AF65-F5344CB8AC3E}">
        <p14:creationId xmlns:p14="http://schemas.microsoft.com/office/powerpoint/2010/main" val="1179096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e 4">
            <a:extLst>
              <a:ext uri="{FF2B5EF4-FFF2-40B4-BE49-F238E27FC236}">
                <a16:creationId xmlns:a16="http://schemas.microsoft.com/office/drawing/2014/main" id="{1281DCCC-3CFE-4470-A85F-D15A9AB46470}"/>
              </a:ext>
            </a:extLst>
          </p:cNvPr>
          <p:cNvGrpSpPr/>
          <p:nvPr/>
        </p:nvGrpSpPr>
        <p:grpSpPr>
          <a:xfrm>
            <a:off x="838200" y="2334193"/>
            <a:ext cx="9587042" cy="849719"/>
            <a:chOff x="838200" y="2498717"/>
            <a:chExt cx="9587042" cy="849719"/>
          </a:xfrm>
        </p:grpSpPr>
        <p:pic>
          <p:nvPicPr>
            <p:cNvPr id="6" name="Image 5">
              <a:extLst>
                <a:ext uri="{FF2B5EF4-FFF2-40B4-BE49-F238E27FC236}">
                  <a16:creationId xmlns:a16="http://schemas.microsoft.com/office/drawing/2014/main" id="{7BE48ADA-0942-46B1-BBB5-0E33171F21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88242" y="2599136"/>
              <a:ext cx="3937000" cy="749300"/>
            </a:xfrm>
            <a:prstGeom prst="rect">
              <a:avLst/>
            </a:prstGeom>
          </p:spPr>
        </p:pic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A9B5E33D-FD3B-49C6-9F0A-0FBA255F844A}"/>
                </a:ext>
              </a:extLst>
            </p:cNvPr>
            <p:cNvSpPr txBox="1"/>
            <p:nvPr/>
          </p:nvSpPr>
          <p:spPr>
            <a:xfrm>
              <a:off x="5775418" y="2723173"/>
              <a:ext cx="17038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tel que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5CC7854-1196-4AC7-BAA5-33B3438B9948}"/>
                </a:ext>
              </a:extLst>
            </p:cNvPr>
            <p:cNvSpPr/>
            <p:nvPr/>
          </p:nvSpPr>
          <p:spPr>
            <a:xfrm>
              <a:off x="838200" y="2498717"/>
              <a:ext cx="9587042" cy="849719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9" name="Image 8" descr="Une image contenant texte&#10;&#10;Description générée automatiquement">
              <a:extLst>
                <a:ext uri="{FF2B5EF4-FFF2-40B4-BE49-F238E27FC236}">
                  <a16:creationId xmlns:a16="http://schemas.microsoft.com/office/drawing/2014/main" id="{1A0CFF46-B193-48E6-9F16-D3AE81325D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455" t="20620" r="5570" b="25571"/>
            <a:stretch/>
          </p:blipFill>
          <p:spPr>
            <a:xfrm>
              <a:off x="1600847" y="2634640"/>
              <a:ext cx="4124749" cy="457865"/>
            </a:xfrm>
            <a:prstGeom prst="rect">
              <a:avLst/>
            </a:prstGeom>
          </p:spPr>
        </p:pic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030CFAF5-8C13-4185-843B-02E00017B160}"/>
                </a:ext>
              </a:extLst>
            </p:cNvPr>
            <p:cNvSpPr txBox="1"/>
            <p:nvPr/>
          </p:nvSpPr>
          <p:spPr>
            <a:xfrm>
              <a:off x="1097234" y="2771975"/>
              <a:ext cx="17038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Soit</a:t>
              </a:r>
            </a:p>
          </p:txBody>
        </p:sp>
      </p:grpSp>
      <p:sp>
        <p:nvSpPr>
          <p:cNvPr id="11" name="ZoneTexte 10">
            <a:extLst>
              <a:ext uri="{FF2B5EF4-FFF2-40B4-BE49-F238E27FC236}">
                <a16:creationId xmlns:a16="http://schemas.microsoft.com/office/drawing/2014/main" id="{25F0F111-6E65-43F9-8A6B-E971427C42DF}"/>
              </a:ext>
            </a:extLst>
          </p:cNvPr>
          <p:cNvSpPr txBox="1"/>
          <p:nvPr/>
        </p:nvSpPr>
        <p:spPr>
          <a:xfrm>
            <a:off x="2113171" y="3525642"/>
            <a:ext cx="69385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On cherche Q c’est-à-dire Q0 et Q1 qui répondent au problème 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E56DF704-5063-48B0-9F09-2EE46BFEF9F3}"/>
              </a:ext>
            </a:extLst>
          </p:cNvPr>
          <p:cNvSpPr txBox="1"/>
          <p:nvPr/>
        </p:nvSpPr>
        <p:spPr>
          <a:xfrm>
            <a:off x="1702867" y="4558347"/>
            <a:ext cx="77591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Système d’équations à résoudre afin de déterminer leurs coefficients</a:t>
            </a:r>
          </a:p>
        </p:txBody>
      </p:sp>
      <p:sp>
        <p:nvSpPr>
          <p:cNvPr id="26" name="Titre 1">
            <a:extLst>
              <a:ext uri="{FF2B5EF4-FFF2-40B4-BE49-F238E27FC236}">
                <a16:creationId xmlns:a16="http://schemas.microsoft.com/office/drawing/2014/main" id="{391493BC-04DA-4659-81E3-50E9A355A137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600" dirty="0"/>
              <a:t>Décodage de Reed-Solomon par la méthode des polynômes</a:t>
            </a:r>
          </a:p>
        </p:txBody>
      </p:sp>
      <p:sp>
        <p:nvSpPr>
          <p:cNvPr id="27" name="Flèche : bas 26">
            <a:extLst>
              <a:ext uri="{FF2B5EF4-FFF2-40B4-BE49-F238E27FC236}">
                <a16:creationId xmlns:a16="http://schemas.microsoft.com/office/drawing/2014/main" id="{3B023842-E385-4A1D-97AA-0E42376FDEBD}"/>
              </a:ext>
            </a:extLst>
          </p:cNvPr>
          <p:cNvSpPr/>
          <p:nvPr/>
        </p:nvSpPr>
        <p:spPr>
          <a:xfrm>
            <a:off x="5439266" y="4002992"/>
            <a:ext cx="286330" cy="44252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Flèche : bas 27">
            <a:extLst>
              <a:ext uri="{FF2B5EF4-FFF2-40B4-BE49-F238E27FC236}">
                <a16:creationId xmlns:a16="http://schemas.microsoft.com/office/drawing/2014/main" id="{C86636A1-C8D9-40A3-89F1-4CB94ED89C8A}"/>
              </a:ext>
            </a:extLst>
          </p:cNvPr>
          <p:cNvSpPr/>
          <p:nvPr/>
        </p:nvSpPr>
        <p:spPr>
          <a:xfrm>
            <a:off x="5439266" y="5153286"/>
            <a:ext cx="286330" cy="44252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74D789EB-E1D1-4C6F-AF72-DBC6E87FA3A7}"/>
              </a:ext>
            </a:extLst>
          </p:cNvPr>
          <p:cNvSpPr txBox="1"/>
          <p:nvPr/>
        </p:nvSpPr>
        <p:spPr>
          <a:xfrm>
            <a:off x="4073737" y="5660803"/>
            <a:ext cx="5833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On détermine </a:t>
            </a:r>
            <a:r>
              <a:rPr lang="fr-FR" dirty="0" err="1"/>
              <a:t>Qo</a:t>
            </a:r>
            <a:r>
              <a:rPr lang="fr-FR" dirty="0"/>
              <a:t> et Q1 donc U </a:t>
            </a:r>
          </a:p>
        </p:txBody>
      </p:sp>
    </p:spTree>
    <p:extLst>
      <p:ext uri="{BB962C8B-B14F-4D97-AF65-F5344CB8AC3E}">
        <p14:creationId xmlns:p14="http://schemas.microsoft.com/office/powerpoint/2010/main" val="37398206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782DE267-E5DB-2943-A61A-601F973206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2992" y="1875354"/>
            <a:ext cx="4673600" cy="1041400"/>
          </a:xfrm>
          <a:prstGeom prst="rect">
            <a:avLst/>
          </a:prstGeom>
        </p:spPr>
      </p:pic>
      <p:sp>
        <p:nvSpPr>
          <p:cNvPr id="5" name="Titre 1">
            <a:extLst>
              <a:ext uri="{FF2B5EF4-FFF2-40B4-BE49-F238E27FC236}">
                <a16:creationId xmlns:a16="http://schemas.microsoft.com/office/drawing/2014/main" id="{25726034-8B2E-8549-85F7-0FE1908455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Autofit/>
          </a:bodyPr>
          <a:lstStyle/>
          <a:p>
            <a:r>
              <a:rPr lang="fr-FR" sz="4600" dirty="0"/>
              <a:t>Décodage de Reed-Solomon par la méthode des syndromes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6B1F859F-6C18-5349-9FC6-D60FFB23EDA7}"/>
              </a:ext>
            </a:extLst>
          </p:cNvPr>
          <p:cNvSpPr txBox="1"/>
          <p:nvPr/>
        </p:nvSpPr>
        <p:spPr>
          <a:xfrm>
            <a:off x="1379095" y="1690688"/>
            <a:ext cx="39574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On appelle Syndrome le vecteur S : 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C5DECEE0-F4B7-D948-87E2-04395310AF7B}"/>
              </a:ext>
            </a:extLst>
          </p:cNvPr>
          <p:cNvSpPr txBox="1"/>
          <p:nvPr/>
        </p:nvSpPr>
        <p:spPr>
          <a:xfrm>
            <a:off x="1379095" y="2646919"/>
            <a:ext cx="44474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fr-FR" dirty="0"/>
              <a:t>Si S est nul alors le message est correct</a:t>
            </a:r>
          </a:p>
          <a:p>
            <a:pPr marL="285750" indent="-285750">
              <a:buFont typeface="Wingdings" pitchFamily="2" charset="2"/>
              <a:buChar char="v"/>
            </a:pPr>
            <a:r>
              <a:rPr lang="fr-FR" dirty="0"/>
              <a:t>Sinon :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C05D055B-AD28-5540-8EC1-0B88E51AD383}"/>
              </a:ext>
            </a:extLst>
          </p:cNvPr>
          <p:cNvSpPr txBox="1"/>
          <p:nvPr/>
        </p:nvSpPr>
        <p:spPr>
          <a:xfrm>
            <a:off x="369532" y="3521663"/>
            <a:ext cx="11729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Q</a:t>
            </a:r>
            <a:r>
              <a:rPr lang="fr-FR" baseline="-25000" dirty="0"/>
              <a:t>1</a:t>
            </a:r>
            <a:r>
              <a:rPr lang="fr-FR" dirty="0"/>
              <a:t> est localisateur d’erreur d’après la méthode précédente (les indices des erreurs sont parmi les indices des racines de Q1)</a:t>
            </a:r>
            <a:endParaRPr lang="fr-FR" baseline="-25000" dirty="0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075855CA-2ADD-D342-A0DE-F7189AE193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4839" y="4368590"/>
            <a:ext cx="2971800" cy="1143000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10941722-622A-164A-A44D-379A9ECEFC42}"/>
              </a:ext>
            </a:extLst>
          </p:cNvPr>
          <p:cNvSpPr txBox="1"/>
          <p:nvPr/>
        </p:nvSpPr>
        <p:spPr>
          <a:xfrm>
            <a:off x="605201" y="3842294"/>
            <a:ext cx="4379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On peut donc résoudre les système suivant : 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7F068D84-B66B-8E41-BA72-AF0A97EC16FC}"/>
              </a:ext>
            </a:extLst>
          </p:cNvPr>
          <p:cNvSpPr txBox="1"/>
          <p:nvPr/>
        </p:nvSpPr>
        <p:spPr>
          <a:xfrm>
            <a:off x="605201" y="5727748"/>
            <a:ext cx="3420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On en déduit E donc C car C = R-E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7DA4460F-2241-3649-9F5D-C4E72EFF9B50}"/>
              </a:ext>
            </a:extLst>
          </p:cNvPr>
          <p:cNvSpPr txBox="1"/>
          <p:nvPr/>
        </p:nvSpPr>
        <p:spPr>
          <a:xfrm>
            <a:off x="6023505" y="5714572"/>
            <a:ext cx="2517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Ayant C on retrouve U</a:t>
            </a:r>
          </a:p>
        </p:txBody>
      </p:sp>
    </p:spTree>
    <p:extLst>
      <p:ext uri="{BB962C8B-B14F-4D97-AF65-F5344CB8AC3E}">
        <p14:creationId xmlns:p14="http://schemas.microsoft.com/office/powerpoint/2010/main" val="931982997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1338</TotalTime>
  <Words>816</Words>
  <Application>Microsoft Office PowerPoint</Application>
  <PresentationFormat>Grand écran</PresentationFormat>
  <Paragraphs>113</Paragraphs>
  <Slides>16</Slides>
  <Notes>3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Calibri Light</vt:lpstr>
      <vt:lpstr>Wingdings</vt:lpstr>
      <vt:lpstr>Thème Office</vt:lpstr>
      <vt:lpstr>Transmission /lecture perturbée et codes correcteur d’erreur</vt:lpstr>
      <vt:lpstr>Cadre général</vt:lpstr>
      <vt:lpstr>La Redondance</vt:lpstr>
      <vt:lpstr>Le corps fini </vt:lpstr>
      <vt:lpstr>Matrice importante du code de Reed-Solomon</vt:lpstr>
      <vt:lpstr>Encodage Reed-Solomon:</vt:lpstr>
      <vt:lpstr>Décodage de Reed-Solomon par la méthode des polynômes</vt:lpstr>
      <vt:lpstr>Présentation PowerPoint</vt:lpstr>
      <vt:lpstr>Décodage de Reed-Solomon par la méthode des syndromes</vt:lpstr>
      <vt:lpstr>Décodage de Reed-Solomon par la méthode des syndromes</vt:lpstr>
      <vt:lpstr>Implémentation en Python</vt:lpstr>
      <vt:lpstr>Fonctions créées dans les fichiers python</vt:lpstr>
      <vt:lpstr>Préparation de l’image </vt:lpstr>
      <vt:lpstr>Exemple de traitement d’une composante d’un pixel </vt:lpstr>
      <vt:lpstr>Présentation PowerPoint</vt:lpstr>
      <vt:lpstr>Complexité des algorithmes de décodage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QR-code et codes correcteur d’erreur</dc:title>
  <dc:creator>Astrid GOOSSENS</dc:creator>
  <cp:lastModifiedBy>Edwin ROUSSIN</cp:lastModifiedBy>
  <cp:revision>98</cp:revision>
  <dcterms:created xsi:type="dcterms:W3CDTF">2021-01-08T13:56:20Z</dcterms:created>
  <dcterms:modified xsi:type="dcterms:W3CDTF">2021-05-25T15:56:05Z</dcterms:modified>
</cp:coreProperties>
</file>